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2"/>
  </p:notesMasterIdLst>
  <p:sldIdLst>
    <p:sldId id="270" r:id="rId5"/>
    <p:sldId id="280" r:id="rId6"/>
    <p:sldId id="276" r:id="rId7"/>
    <p:sldId id="269" r:id="rId8"/>
    <p:sldId id="274" r:id="rId9"/>
    <p:sldId id="278" r:id="rId10"/>
    <p:sldId id="273" r:id="rId11"/>
    <p:sldId id="272" r:id="rId12"/>
    <p:sldId id="256" r:id="rId13"/>
    <p:sldId id="257" r:id="rId14"/>
    <p:sldId id="258" r:id="rId15"/>
    <p:sldId id="263" r:id="rId16"/>
    <p:sldId id="266" r:id="rId17"/>
    <p:sldId id="264" r:id="rId18"/>
    <p:sldId id="265" r:id="rId19"/>
    <p:sldId id="275" r:id="rId20"/>
    <p:sldId id="279" r:id="rId21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F8CE41-AB3E-4F91-8E14-56887DA0C0D1}" type="datetimeFigureOut">
              <a:rPr lang="en-GB" smtClean="0"/>
              <a:t>06/07/2025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518025"/>
            <a:ext cx="5683250" cy="36972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C810EE-B2ED-46FE-A88F-F13704E952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140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C810EE-B2ED-46FE-A88F-F13704E95221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8000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CA5A1-824D-56BE-8BEE-B6FF48F44B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9F3399-BDE4-7EE2-CEDF-E5FBEF7126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3F481A-DEBE-5238-DE75-B226F9BC4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D59E3-2139-49F5-84BA-D20FF0101C84}" type="datetimeFigureOut">
              <a:rPr lang="en-GB" smtClean="0"/>
              <a:t>06/07/2025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7E170F-B719-4F2C-0071-CFB452735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C77C28-A28E-4416-108B-61F346ED0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B308F-AE56-4291-B557-884429AE6C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880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4F600-2F61-CC5C-383C-10629C86C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A3AD69-1A03-0A58-DC92-ABB0BAF282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46D347-1113-4A92-D931-81CF73610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D59E3-2139-49F5-84BA-D20FF0101C84}" type="datetimeFigureOut">
              <a:rPr lang="en-GB" smtClean="0"/>
              <a:t>06/07/2025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643EE2-B98B-20FA-113B-63E841B95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0D8D33-077B-80FA-EDED-EC28F2F3A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B308F-AE56-4291-B557-884429AE6C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5951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69B096-2081-CBCF-8247-28F0A10BB2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22E83C-DF0D-8712-10EF-D1FB8C9397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C0DEF7-AB7B-2E06-9E44-8631FEB16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D59E3-2139-49F5-84BA-D20FF0101C84}" type="datetimeFigureOut">
              <a:rPr lang="en-GB" smtClean="0"/>
              <a:t>06/07/2025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A2F090-255B-E7AF-F073-FC15E75B8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5E38F1-EA6B-BF5C-AA73-DC8F6E881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B308F-AE56-4291-B557-884429AE6C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621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3EA7B-84F8-C79B-3357-8C15C94C0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0CC734-639D-E473-5754-41CFB6FE35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6220A7-75DC-9FDC-6F13-ECB4C1DC7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D59E3-2139-49F5-84BA-D20FF0101C84}" type="datetimeFigureOut">
              <a:rPr lang="en-GB" smtClean="0"/>
              <a:t>06/07/2025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4C21DB-2823-2E22-4457-0F13C92AA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C1D092-8379-BBFE-7F28-567148E01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B308F-AE56-4291-B557-884429AE6C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055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81B7B-D8E3-4B5A-AA4C-8153ED745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CAC180-29C7-C6AF-896D-381EAC23F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9423AC-6884-B76C-3F2B-BA2AA2104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D59E3-2139-49F5-84BA-D20FF0101C84}" type="datetimeFigureOut">
              <a:rPr lang="en-GB" smtClean="0"/>
              <a:t>06/07/2025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39DA44-AD6A-45A4-40C2-C0730C926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9CD19C-132F-D5BE-8229-FFD87E8E6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B308F-AE56-4291-B557-884429AE6C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5586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2BB9A-3609-340E-E5B1-88F942E1B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5162B6-EDC8-0E8D-2232-34B2B774A1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072A8B-FC79-624F-16F8-B61300C5F9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D35EB9-B3BF-8B1A-DF82-898963389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D59E3-2139-49F5-84BA-D20FF0101C84}" type="datetimeFigureOut">
              <a:rPr lang="en-GB" smtClean="0"/>
              <a:t>06/07/2025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72BA4F-3EDF-2A33-EB63-8ECA34F62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537943-3386-C2EC-6F91-C03755AE4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B308F-AE56-4291-B557-884429AE6C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511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C3E21-DFC4-DA74-27AF-33E673436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C31CC2-5601-B4DD-D421-246E482846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D013A6-30E9-5BC5-D803-B66C4A8C37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F3E99F-A4ED-4758-2F35-25B1F07816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3ED267-42E2-6747-9E18-C8672CFFC4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634A2B-06A6-E5B7-086E-A9A92329C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D59E3-2139-49F5-84BA-D20FF0101C84}" type="datetimeFigureOut">
              <a:rPr lang="en-GB" smtClean="0"/>
              <a:t>06/07/2025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F2EC13-3CBE-37A2-B533-0AAEF1FBA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FC4036-B14C-AE04-6A2B-80EA8FFAB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B308F-AE56-4291-B557-884429AE6C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3913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A0478-1134-4826-C3ED-EBB1D4619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D40938-7C88-067A-F287-F896FD5F0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D59E3-2139-49F5-84BA-D20FF0101C84}" type="datetimeFigureOut">
              <a:rPr lang="en-GB" smtClean="0"/>
              <a:t>06/07/2025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1085C3-5676-8A34-1D7B-C29FC41A2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F6326F-0529-3FA8-1221-37EACE2E6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B308F-AE56-4291-B557-884429AE6C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6541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8C42D6-01EE-07E0-C074-6C29BC2D5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D59E3-2139-49F5-84BA-D20FF0101C84}" type="datetimeFigureOut">
              <a:rPr lang="en-GB" smtClean="0"/>
              <a:t>06/07/2025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3627F8-7265-7130-285E-D5C5C9D43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E9FCA6-F52F-DCD5-35DD-8A9776B74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B308F-AE56-4291-B557-884429AE6C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442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75F1C-88C9-1E9F-12CA-832A7A2A1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DB8673-2FF1-2D8B-F4BD-333D2ADAB8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2949D5-5A72-3BB9-1767-DF3B40799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88B130-8107-4E8A-DD06-7E67ED6BA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D59E3-2139-49F5-84BA-D20FF0101C84}" type="datetimeFigureOut">
              <a:rPr lang="en-GB" smtClean="0"/>
              <a:t>06/07/2025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FFA349-529E-8A8E-2D65-4E9C59745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390836-02AD-A458-A8F9-68FC7CB7B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B308F-AE56-4291-B557-884429AE6C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0523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2E070-BEF0-7875-4896-CE2D1EF7E8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3EE200-A32E-A944-1851-CBF5B3E165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F32DB9-9505-51C0-3D82-A2E2B7F104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C74DE1-3586-9B23-CE4E-B2F9D5F65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D59E3-2139-49F5-84BA-D20FF0101C84}" type="datetimeFigureOut">
              <a:rPr lang="en-GB" smtClean="0"/>
              <a:t>06/07/2025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23BA74-7DB6-24AE-3D2B-04AD17876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707113-51FC-4946-344E-E24E0F29B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B308F-AE56-4291-B557-884429AE6C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3340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7196C1-CB88-C055-53BC-21B15EDA9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B99D25-93F2-D73D-D790-74F4B58D6A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C58D67-EA52-B635-AB3A-6D47212F22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4D59E3-2139-49F5-84BA-D20FF0101C84}" type="datetimeFigureOut">
              <a:rPr lang="en-GB" smtClean="0"/>
              <a:t>06/07/2025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AE814E-5036-3077-10BF-9052737B15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48CA5B-8BCA-3CBD-2DED-04FBC56A47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7B308F-AE56-4291-B557-884429AE6C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5390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mailto:km@baptist-heartofengland.or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FFCAD80-B0C3-2AE6-887B-2F6C222FBF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93245F62-CCC4-49E4-B95B-EA6C1E790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24B102-72B1-F459-EDF5-1DB87E8E44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8882" y="3577456"/>
            <a:ext cx="10909640" cy="1687814"/>
          </a:xfrm>
        </p:spPr>
        <p:txBody>
          <a:bodyPr anchor="b">
            <a:normAutofit/>
          </a:bodyPr>
          <a:lstStyle/>
          <a:p>
            <a:r>
              <a:rPr lang="en-GB" sz="5600" b="1" dirty="0"/>
              <a:t>WELCOME TO HEBA </a:t>
            </a:r>
            <a:br>
              <a:rPr lang="en-GB" sz="5600" b="1" dirty="0"/>
            </a:br>
            <a:r>
              <a:rPr lang="en-GB" sz="5600" b="1" dirty="0"/>
              <a:t>ANNUAL GENERAL MEETING</a:t>
            </a:r>
          </a:p>
        </p:txBody>
      </p:sp>
      <p:pic>
        <p:nvPicPr>
          <p:cNvPr id="4" name="image1.jpg" descr="HEBA logo ">
            <a:extLst>
              <a:ext uri="{FF2B5EF4-FFF2-40B4-BE49-F238E27FC236}">
                <a16:creationId xmlns:a16="http://schemas.microsoft.com/office/drawing/2014/main" id="{2DAA1DF7-6C80-5C09-1E1D-D343BBE29F42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3047031" y="591670"/>
            <a:ext cx="6093342" cy="2742004"/>
          </a:xfrm>
          <a:prstGeom prst="rect">
            <a:avLst/>
          </a:prstGeom>
        </p:spPr>
      </p:pic>
      <p:sp>
        <p:nvSpPr>
          <p:cNvPr id="16" name="sketch line">
            <a:extLst>
              <a:ext uri="{FF2B5EF4-FFF2-40B4-BE49-F238E27FC236}">
                <a16:creationId xmlns:a16="http://schemas.microsoft.com/office/drawing/2014/main" id="{E6C0DD6B-6AA3-448F-9B99-8386295BC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7702" y="5509052"/>
            <a:ext cx="4572000" cy="18288"/>
          </a:xfrm>
          <a:custGeom>
            <a:avLst/>
            <a:gdLst>
              <a:gd name="connsiteX0" fmla="*/ 0 w 4572000"/>
              <a:gd name="connsiteY0" fmla="*/ 0 h 18288"/>
              <a:gd name="connsiteX1" fmla="*/ 515983 w 4572000"/>
              <a:gd name="connsiteY1" fmla="*/ 0 h 18288"/>
              <a:gd name="connsiteX2" fmla="*/ 1031966 w 4572000"/>
              <a:gd name="connsiteY2" fmla="*/ 0 h 18288"/>
              <a:gd name="connsiteX3" fmla="*/ 1639389 w 4572000"/>
              <a:gd name="connsiteY3" fmla="*/ 0 h 18288"/>
              <a:gd name="connsiteX4" fmla="*/ 2383971 w 4572000"/>
              <a:gd name="connsiteY4" fmla="*/ 0 h 18288"/>
              <a:gd name="connsiteX5" fmla="*/ 2945674 w 4572000"/>
              <a:gd name="connsiteY5" fmla="*/ 0 h 18288"/>
              <a:gd name="connsiteX6" fmla="*/ 3507377 w 4572000"/>
              <a:gd name="connsiteY6" fmla="*/ 0 h 18288"/>
              <a:gd name="connsiteX7" fmla="*/ 4572000 w 4572000"/>
              <a:gd name="connsiteY7" fmla="*/ 0 h 18288"/>
              <a:gd name="connsiteX8" fmla="*/ 4572000 w 4572000"/>
              <a:gd name="connsiteY8" fmla="*/ 18288 h 18288"/>
              <a:gd name="connsiteX9" fmla="*/ 3873137 w 4572000"/>
              <a:gd name="connsiteY9" fmla="*/ 18288 h 18288"/>
              <a:gd name="connsiteX10" fmla="*/ 3311434 w 4572000"/>
              <a:gd name="connsiteY10" fmla="*/ 18288 h 18288"/>
              <a:gd name="connsiteX11" fmla="*/ 2749731 w 4572000"/>
              <a:gd name="connsiteY11" fmla="*/ 18288 h 18288"/>
              <a:gd name="connsiteX12" fmla="*/ 2050869 w 4572000"/>
              <a:gd name="connsiteY12" fmla="*/ 18288 h 18288"/>
              <a:gd name="connsiteX13" fmla="*/ 1306286 w 4572000"/>
              <a:gd name="connsiteY13" fmla="*/ 18288 h 18288"/>
              <a:gd name="connsiteX14" fmla="*/ 790303 w 4572000"/>
              <a:gd name="connsiteY14" fmla="*/ 18288 h 18288"/>
              <a:gd name="connsiteX15" fmla="*/ 0 w 4572000"/>
              <a:gd name="connsiteY15" fmla="*/ 18288 h 18288"/>
              <a:gd name="connsiteX16" fmla="*/ 0 w 457200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572000" h="18288" fill="none" extrusionOk="0">
                <a:moveTo>
                  <a:pt x="0" y="0"/>
                </a:moveTo>
                <a:cubicBezTo>
                  <a:pt x="105156" y="-20963"/>
                  <a:pt x="340432" y="822"/>
                  <a:pt x="515983" y="0"/>
                </a:cubicBezTo>
                <a:cubicBezTo>
                  <a:pt x="691534" y="-822"/>
                  <a:pt x="850679" y="16479"/>
                  <a:pt x="1031966" y="0"/>
                </a:cubicBezTo>
                <a:cubicBezTo>
                  <a:pt x="1213253" y="-16479"/>
                  <a:pt x="1443646" y="-18730"/>
                  <a:pt x="1639389" y="0"/>
                </a:cubicBezTo>
                <a:cubicBezTo>
                  <a:pt x="1835132" y="18730"/>
                  <a:pt x="2159975" y="18531"/>
                  <a:pt x="2383971" y="0"/>
                </a:cubicBezTo>
                <a:cubicBezTo>
                  <a:pt x="2607967" y="-18531"/>
                  <a:pt x="2719096" y="-12030"/>
                  <a:pt x="2945674" y="0"/>
                </a:cubicBezTo>
                <a:cubicBezTo>
                  <a:pt x="3172252" y="12030"/>
                  <a:pt x="3269167" y="27666"/>
                  <a:pt x="3507377" y="0"/>
                </a:cubicBezTo>
                <a:cubicBezTo>
                  <a:pt x="3745587" y="-27666"/>
                  <a:pt x="4116741" y="18705"/>
                  <a:pt x="4572000" y="0"/>
                </a:cubicBezTo>
                <a:cubicBezTo>
                  <a:pt x="4572895" y="8974"/>
                  <a:pt x="4571454" y="9359"/>
                  <a:pt x="4572000" y="18288"/>
                </a:cubicBezTo>
                <a:cubicBezTo>
                  <a:pt x="4374698" y="3942"/>
                  <a:pt x="4098874" y="-11042"/>
                  <a:pt x="3873137" y="18288"/>
                </a:cubicBezTo>
                <a:cubicBezTo>
                  <a:pt x="3647400" y="47618"/>
                  <a:pt x="3517055" y="5421"/>
                  <a:pt x="3311434" y="18288"/>
                </a:cubicBezTo>
                <a:cubicBezTo>
                  <a:pt x="3105813" y="31155"/>
                  <a:pt x="3025168" y="17856"/>
                  <a:pt x="2749731" y="18288"/>
                </a:cubicBezTo>
                <a:cubicBezTo>
                  <a:pt x="2474294" y="18720"/>
                  <a:pt x="2291766" y="-14168"/>
                  <a:pt x="2050869" y="18288"/>
                </a:cubicBezTo>
                <a:cubicBezTo>
                  <a:pt x="1809972" y="50744"/>
                  <a:pt x="1540276" y="46798"/>
                  <a:pt x="1306286" y="18288"/>
                </a:cubicBezTo>
                <a:cubicBezTo>
                  <a:pt x="1072296" y="-10222"/>
                  <a:pt x="972445" y="19645"/>
                  <a:pt x="790303" y="18288"/>
                </a:cubicBezTo>
                <a:cubicBezTo>
                  <a:pt x="608161" y="16931"/>
                  <a:pt x="200981" y="8241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572000" h="18288" stroke="0" extrusionOk="0">
                <a:moveTo>
                  <a:pt x="0" y="0"/>
                </a:moveTo>
                <a:cubicBezTo>
                  <a:pt x="143285" y="-9565"/>
                  <a:pt x="327959" y="-11498"/>
                  <a:pt x="561703" y="0"/>
                </a:cubicBezTo>
                <a:cubicBezTo>
                  <a:pt x="795447" y="11498"/>
                  <a:pt x="838260" y="18255"/>
                  <a:pt x="1077686" y="0"/>
                </a:cubicBezTo>
                <a:cubicBezTo>
                  <a:pt x="1317112" y="-18255"/>
                  <a:pt x="1437472" y="23514"/>
                  <a:pt x="1639389" y="0"/>
                </a:cubicBezTo>
                <a:cubicBezTo>
                  <a:pt x="1841306" y="-23514"/>
                  <a:pt x="2037142" y="-12551"/>
                  <a:pt x="2292531" y="0"/>
                </a:cubicBezTo>
                <a:cubicBezTo>
                  <a:pt x="2547920" y="12551"/>
                  <a:pt x="2810436" y="-20352"/>
                  <a:pt x="2991394" y="0"/>
                </a:cubicBezTo>
                <a:cubicBezTo>
                  <a:pt x="3172352" y="20352"/>
                  <a:pt x="3530025" y="-13347"/>
                  <a:pt x="3735977" y="0"/>
                </a:cubicBezTo>
                <a:cubicBezTo>
                  <a:pt x="3941929" y="13347"/>
                  <a:pt x="4161497" y="34086"/>
                  <a:pt x="4572000" y="0"/>
                </a:cubicBezTo>
                <a:cubicBezTo>
                  <a:pt x="4571545" y="6162"/>
                  <a:pt x="4571903" y="11775"/>
                  <a:pt x="4572000" y="18288"/>
                </a:cubicBezTo>
                <a:cubicBezTo>
                  <a:pt x="4228040" y="36490"/>
                  <a:pt x="4199736" y="42557"/>
                  <a:pt x="3873137" y="18288"/>
                </a:cubicBezTo>
                <a:cubicBezTo>
                  <a:pt x="3546538" y="-5981"/>
                  <a:pt x="3472124" y="16809"/>
                  <a:pt x="3128554" y="18288"/>
                </a:cubicBezTo>
                <a:cubicBezTo>
                  <a:pt x="2784984" y="19767"/>
                  <a:pt x="2735896" y="-17781"/>
                  <a:pt x="2383971" y="18288"/>
                </a:cubicBezTo>
                <a:cubicBezTo>
                  <a:pt x="2032046" y="54357"/>
                  <a:pt x="2019324" y="2920"/>
                  <a:pt x="1867989" y="18288"/>
                </a:cubicBezTo>
                <a:cubicBezTo>
                  <a:pt x="1716654" y="33656"/>
                  <a:pt x="1418675" y="32575"/>
                  <a:pt x="1169126" y="18288"/>
                </a:cubicBezTo>
                <a:cubicBezTo>
                  <a:pt x="919577" y="4001"/>
                  <a:pt x="798537" y="16165"/>
                  <a:pt x="561703" y="18288"/>
                </a:cubicBezTo>
                <a:cubicBezTo>
                  <a:pt x="324869" y="20411"/>
                  <a:pt x="221395" y="-912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0401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95887-8B27-0CBD-BF16-DCFE45ED7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7503"/>
            <a:ext cx="10515600" cy="1325563"/>
          </a:xfrm>
        </p:spPr>
        <p:txBody>
          <a:bodyPr/>
          <a:lstStyle/>
          <a:p>
            <a:r>
              <a:rPr lang="en-GB" b="1" dirty="0"/>
              <a:t>INCOME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E9E6B-5AF9-BF59-1812-0B53F36A4F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8824"/>
            <a:ext cx="10515600" cy="4351338"/>
          </a:xfrm>
        </p:spPr>
        <p:txBody>
          <a:bodyPr/>
          <a:lstStyle/>
          <a:p>
            <a:r>
              <a:rPr lang="en-GB" dirty="0"/>
              <a:t>Total income has increased from £498k to £538k due to a slightly improved BUGB Grant and a strong investment performance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EDA536F-C80E-3C4B-7F82-068CFD2D75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2285849"/>
              </p:ext>
            </p:extLst>
          </p:nvPr>
        </p:nvGraphicFramePr>
        <p:xfrm>
          <a:off x="1001949" y="3054486"/>
          <a:ext cx="9931940" cy="30836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2985">
                  <a:extLst>
                    <a:ext uri="{9D8B030D-6E8A-4147-A177-3AD203B41FA5}">
                      <a16:colId xmlns:a16="http://schemas.microsoft.com/office/drawing/2014/main" val="1755328347"/>
                    </a:ext>
                  </a:extLst>
                </a:gridCol>
                <a:gridCol w="2482985">
                  <a:extLst>
                    <a:ext uri="{9D8B030D-6E8A-4147-A177-3AD203B41FA5}">
                      <a16:colId xmlns:a16="http://schemas.microsoft.com/office/drawing/2014/main" val="2808324183"/>
                    </a:ext>
                  </a:extLst>
                </a:gridCol>
                <a:gridCol w="2482985">
                  <a:extLst>
                    <a:ext uri="{9D8B030D-6E8A-4147-A177-3AD203B41FA5}">
                      <a16:colId xmlns:a16="http://schemas.microsoft.com/office/drawing/2014/main" val="3796944249"/>
                    </a:ext>
                  </a:extLst>
                </a:gridCol>
                <a:gridCol w="2482985">
                  <a:extLst>
                    <a:ext uri="{9D8B030D-6E8A-4147-A177-3AD203B41FA5}">
                      <a16:colId xmlns:a16="http://schemas.microsoft.com/office/drawing/2014/main" val="1523472522"/>
                    </a:ext>
                  </a:extLst>
                </a:gridCol>
              </a:tblGrid>
              <a:tr h="477935">
                <a:tc>
                  <a:txBody>
                    <a:bodyPr/>
                    <a:lstStyle/>
                    <a:p>
                      <a:endParaRPr lang="en-GB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2022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7959429"/>
                  </a:ext>
                </a:extLst>
              </a:tr>
              <a:tr h="824930">
                <a:tc>
                  <a:txBody>
                    <a:bodyPr/>
                    <a:lstStyle/>
                    <a:p>
                      <a:r>
                        <a:rPr lang="en-GB" sz="2200" dirty="0"/>
                        <a:t>Home Mission Grant from BUGB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/>
                        <a:t>£269k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/>
                        <a:t>£252k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/>
                        <a:t>£227k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3347589856"/>
                  </a:ext>
                </a:extLst>
              </a:tr>
              <a:tr h="824930">
                <a:tc>
                  <a:txBody>
                    <a:bodyPr/>
                    <a:lstStyle/>
                    <a:p>
                      <a:r>
                        <a:rPr lang="en-US" sz="2200" dirty="0"/>
                        <a:t>I</a:t>
                      </a:r>
                      <a:r>
                        <a:rPr lang="en-GB" sz="2200" dirty="0" err="1"/>
                        <a:t>nvestment</a:t>
                      </a:r>
                      <a:r>
                        <a:rPr lang="en-GB" sz="2200" dirty="0"/>
                        <a:t> Income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/>
                        <a:t>£198k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/>
                        <a:t>£174k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/>
                        <a:t>£122k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2466069147"/>
                  </a:ext>
                </a:extLst>
              </a:tr>
              <a:tr h="477935">
                <a:tc>
                  <a:txBody>
                    <a:bodyPr/>
                    <a:lstStyle/>
                    <a:p>
                      <a:r>
                        <a:rPr lang="en-US" sz="2200" dirty="0"/>
                        <a:t>O</a:t>
                      </a:r>
                      <a:r>
                        <a:rPr lang="en-GB" sz="2200" dirty="0" err="1"/>
                        <a:t>ther</a:t>
                      </a:r>
                      <a:r>
                        <a:rPr lang="en-GB" sz="2200" dirty="0"/>
                        <a:t> Income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/>
                        <a:t>£71k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/>
                        <a:t>£72k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/>
                        <a:t>£92k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3465811868"/>
                  </a:ext>
                </a:extLst>
              </a:tr>
              <a:tr h="477935">
                <a:tc>
                  <a:txBody>
                    <a:bodyPr/>
                    <a:lstStyle/>
                    <a:p>
                      <a:r>
                        <a:rPr lang="en-US" sz="2200" b="1" dirty="0"/>
                        <a:t>TOTAL Income</a:t>
                      </a:r>
                      <a:endParaRPr lang="en-GB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/>
                        <a:t>£538k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/>
                        <a:t>£498k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/>
                        <a:t>£441k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571388662"/>
                  </a:ext>
                </a:extLst>
              </a:tr>
            </a:tbl>
          </a:graphicData>
        </a:graphic>
      </p:graphicFrame>
      <p:pic>
        <p:nvPicPr>
          <p:cNvPr id="5" name="image1.jpg" descr="HEBA logo ">
            <a:extLst>
              <a:ext uri="{FF2B5EF4-FFF2-40B4-BE49-F238E27FC236}">
                <a16:creationId xmlns:a16="http://schemas.microsoft.com/office/drawing/2014/main" id="{0F112942-BBEA-213B-642A-B638D67214EF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122596" y="135994"/>
            <a:ext cx="3300501" cy="1751172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38639989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7FD585-9651-FA08-19E0-7ABA049BA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EXPENDITURE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4FED35-BAD8-6A78-6129-AF4D7A249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089"/>
            <a:ext cx="10515600" cy="4351338"/>
          </a:xfrm>
        </p:spPr>
        <p:txBody>
          <a:bodyPr/>
          <a:lstStyle/>
          <a:p>
            <a:r>
              <a:rPr lang="en-GB" dirty="0"/>
              <a:t>Total HEBA expenditure increased from £724k to £731k.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0A3FAAE-FB9A-0083-E77B-41AB740431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464958"/>
              </p:ext>
            </p:extLst>
          </p:nvPr>
        </p:nvGraphicFramePr>
        <p:xfrm>
          <a:off x="1128409" y="2070475"/>
          <a:ext cx="9484469" cy="45978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44336">
                  <a:extLst>
                    <a:ext uri="{9D8B030D-6E8A-4147-A177-3AD203B41FA5}">
                      <a16:colId xmlns:a16="http://schemas.microsoft.com/office/drawing/2014/main" val="4232498667"/>
                    </a:ext>
                  </a:extLst>
                </a:gridCol>
                <a:gridCol w="1847067">
                  <a:extLst>
                    <a:ext uri="{9D8B030D-6E8A-4147-A177-3AD203B41FA5}">
                      <a16:colId xmlns:a16="http://schemas.microsoft.com/office/drawing/2014/main" val="3780038423"/>
                    </a:ext>
                  </a:extLst>
                </a:gridCol>
                <a:gridCol w="1581796">
                  <a:extLst>
                    <a:ext uri="{9D8B030D-6E8A-4147-A177-3AD203B41FA5}">
                      <a16:colId xmlns:a16="http://schemas.microsoft.com/office/drawing/2014/main" val="1370432559"/>
                    </a:ext>
                  </a:extLst>
                </a:gridCol>
                <a:gridCol w="1611270">
                  <a:extLst>
                    <a:ext uri="{9D8B030D-6E8A-4147-A177-3AD203B41FA5}">
                      <a16:colId xmlns:a16="http://schemas.microsoft.com/office/drawing/2014/main" val="2552585257"/>
                    </a:ext>
                  </a:extLst>
                </a:gridCol>
              </a:tblGrid>
              <a:tr h="79053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2024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2023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2022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53562204"/>
                  </a:ext>
                </a:extLst>
              </a:tr>
              <a:tr h="738462">
                <a:tc>
                  <a:txBody>
                    <a:bodyPr/>
                    <a:lstStyle/>
                    <a:p>
                      <a:r>
                        <a:rPr lang="en-US" sz="2200" b="1" dirty="0"/>
                        <a:t>T</a:t>
                      </a:r>
                      <a:r>
                        <a:rPr lang="en-GB" sz="2200" b="1" dirty="0"/>
                        <a:t>OTAL Expenditure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/>
                        <a:t>£731k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/>
                        <a:t>£724k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/>
                        <a:t>£632k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26227563"/>
                  </a:ext>
                </a:extLst>
              </a:tr>
              <a:tr h="303478">
                <a:tc>
                  <a:txBody>
                    <a:bodyPr/>
                    <a:lstStyle/>
                    <a:p>
                      <a:endParaRPr lang="en-GB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2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7748940"/>
                  </a:ext>
                </a:extLst>
              </a:tr>
              <a:tr h="738462">
                <a:tc>
                  <a:txBody>
                    <a:bodyPr/>
                    <a:lstStyle/>
                    <a:p>
                      <a:r>
                        <a:rPr lang="en-US" sz="2200" b="1" dirty="0"/>
                        <a:t>UNDERLYING SURPLUS/(DEFICIT)</a:t>
                      </a:r>
                      <a:endParaRPr lang="en-GB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/>
                        <a:t>£(193)k</a:t>
                      </a:r>
                      <a:endParaRPr lang="en-GB" sz="2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/>
                        <a:t>£(226)k</a:t>
                      </a:r>
                      <a:endParaRPr lang="en-GB" sz="2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/>
                        <a:t>£(191)k</a:t>
                      </a:r>
                      <a:endParaRPr lang="en-GB" sz="22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08292400"/>
                  </a:ext>
                </a:extLst>
              </a:tr>
              <a:tr h="303478">
                <a:tc>
                  <a:txBody>
                    <a:bodyPr/>
                    <a:lstStyle/>
                    <a:p>
                      <a:endParaRPr lang="en-GB" sz="2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2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17363638"/>
                  </a:ext>
                </a:extLst>
              </a:tr>
              <a:tr h="738462">
                <a:tc>
                  <a:txBody>
                    <a:bodyPr/>
                    <a:lstStyle/>
                    <a:p>
                      <a:r>
                        <a:rPr lang="en-US" sz="2200" b="0" dirty="0"/>
                        <a:t>One-off items</a:t>
                      </a:r>
                      <a:endParaRPr lang="en-GB" sz="2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0" dirty="0"/>
                        <a:t>£227k</a:t>
                      </a:r>
                      <a:endParaRPr lang="en-GB" sz="2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0" dirty="0"/>
                        <a:t>£261k</a:t>
                      </a:r>
                      <a:endParaRPr lang="en-GB" sz="2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0" dirty="0"/>
                        <a:t>£(296)k</a:t>
                      </a:r>
                      <a:endParaRPr lang="en-GB" sz="22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9265311"/>
                  </a:ext>
                </a:extLst>
              </a:tr>
              <a:tr h="738462">
                <a:tc>
                  <a:txBody>
                    <a:bodyPr/>
                    <a:lstStyle/>
                    <a:p>
                      <a:r>
                        <a:rPr lang="en-US" sz="2200" b="1" dirty="0"/>
                        <a:t>NET MOVEMENT IN FUNDS</a:t>
                      </a:r>
                      <a:endParaRPr lang="en-GB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/>
                        <a:t>£34k</a:t>
                      </a:r>
                      <a:endParaRPr lang="en-GB" sz="2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/>
                        <a:t>£35k</a:t>
                      </a:r>
                      <a:endParaRPr lang="en-GB" sz="2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/>
                        <a:t>£(487)k</a:t>
                      </a:r>
                      <a:endParaRPr lang="en-GB" sz="22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07339809"/>
                  </a:ext>
                </a:extLst>
              </a:tr>
            </a:tbl>
          </a:graphicData>
        </a:graphic>
      </p:graphicFrame>
      <p:pic>
        <p:nvPicPr>
          <p:cNvPr id="5" name="image1.jpg" descr="HEBA logo ">
            <a:extLst>
              <a:ext uri="{FF2B5EF4-FFF2-40B4-BE49-F238E27FC236}">
                <a16:creationId xmlns:a16="http://schemas.microsoft.com/office/drawing/2014/main" id="{22347850-955E-F0E7-AA30-A6687E7F27C0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9601200" y="123158"/>
            <a:ext cx="2279097" cy="1293931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4321651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FAAD43-F1F0-EA56-F566-F46A73EF62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C6533B15-29B9-BA99-CB5B-51D099A2432F}"/>
              </a:ext>
            </a:extLst>
          </p:cNvPr>
          <p:cNvSpPr txBox="1"/>
          <p:nvPr/>
        </p:nvSpPr>
        <p:spPr>
          <a:xfrm>
            <a:off x="681643" y="618218"/>
            <a:ext cx="395131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/>
              <a:t>HIGHLIGHTS:</a:t>
            </a:r>
            <a:endParaRPr lang="en-GB" sz="4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ECFBE57-98CF-5387-C2B7-090083F46C8E}"/>
              </a:ext>
            </a:extLst>
          </p:cNvPr>
          <p:cNvSpPr txBox="1"/>
          <p:nvPr/>
        </p:nvSpPr>
        <p:spPr>
          <a:xfrm>
            <a:off x="1737361" y="1945177"/>
            <a:ext cx="850392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dirty="0"/>
              <a:t>Net Movement in Funds Positive £34,000</a:t>
            </a:r>
            <a:endParaRPr lang="en-US" sz="26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600" dirty="0"/>
              <a:t>Total Net Assets £2.8 million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600" dirty="0"/>
              <a:t>Awarded grants of around £128k to 25 churches, organisations and individuals.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600" dirty="0"/>
              <a:t>Staff continue to provide strong support, resources and assistance to churches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600" dirty="0"/>
              <a:t>Strong investment performance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600" dirty="0"/>
              <a:t>Review of Association structure and cost-base gathering pace</a:t>
            </a:r>
          </a:p>
        </p:txBody>
      </p:sp>
      <p:pic>
        <p:nvPicPr>
          <p:cNvPr id="2" name="image1.jpg" descr="HEBA logo ">
            <a:extLst>
              <a:ext uri="{FF2B5EF4-FFF2-40B4-BE49-F238E27FC236}">
                <a16:creationId xmlns:a16="http://schemas.microsoft.com/office/drawing/2014/main" id="{976F2CDE-3AFE-A708-9BE5-B0D88A34AF27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920264" y="106811"/>
            <a:ext cx="2590093" cy="1731717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8575990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4F2B05-D5C9-30A1-8DC9-6B84176DC06F}"/>
              </a:ext>
            </a:extLst>
          </p:cNvPr>
          <p:cNvSpPr txBox="1">
            <a:spLocks/>
          </p:cNvSpPr>
          <p:nvPr/>
        </p:nvSpPr>
        <p:spPr>
          <a:xfrm>
            <a:off x="1017616" y="2185752"/>
            <a:ext cx="10156767" cy="404939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000" dirty="0"/>
              <a:t>Community Transformation through Grants to churches and regions which facilitate:</a:t>
            </a:r>
          </a:p>
          <a:p>
            <a:pPr lvl="1"/>
            <a:r>
              <a:rPr lang="en-GB" sz="3600" dirty="0"/>
              <a:t>Church planting</a:t>
            </a:r>
          </a:p>
          <a:p>
            <a:pPr lvl="1"/>
            <a:r>
              <a:rPr lang="en-GB" sz="3600" dirty="0"/>
              <a:t>Resourcing local churches</a:t>
            </a:r>
          </a:p>
          <a:p>
            <a:pPr lvl="1"/>
            <a:r>
              <a:rPr lang="en-GB" sz="3600" dirty="0"/>
              <a:t>Enabling new and creative mission projects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755B50-0439-003F-E90C-46489144AB6C}"/>
              </a:ext>
            </a:extLst>
          </p:cNvPr>
          <p:cNvSpPr txBox="1"/>
          <p:nvPr/>
        </p:nvSpPr>
        <p:spPr>
          <a:xfrm>
            <a:off x="1818167" y="925628"/>
            <a:ext cx="710209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/>
              <a:t>HOME MISSION GRANTS </a:t>
            </a:r>
            <a:endParaRPr lang="en-GB" sz="4400" b="1" dirty="0"/>
          </a:p>
        </p:txBody>
      </p:sp>
      <p:pic>
        <p:nvPicPr>
          <p:cNvPr id="2" name="image1.jpg" descr="HEBA logo ">
            <a:extLst>
              <a:ext uri="{FF2B5EF4-FFF2-40B4-BE49-F238E27FC236}">
                <a16:creationId xmlns:a16="http://schemas.microsoft.com/office/drawing/2014/main" id="{07DDD1AD-CA3E-6F48-49A7-65A5D36FE179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920264" y="135994"/>
            <a:ext cx="2502833" cy="1673351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41093520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42A207-38C8-A242-2EBA-1E16A00CCF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553EC83-BE04-355E-EFEA-6F819F3460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0618" y="1114947"/>
            <a:ext cx="8988121" cy="5967497"/>
          </a:xfrm>
        </p:spPr>
        <p:txBody>
          <a:bodyPr>
            <a:noAutofit/>
          </a:bodyPr>
          <a:lstStyle/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25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Grants  2024			       </a:t>
            </a:r>
            <a:r>
              <a:rPr lang="en-GB" sz="25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Number            £000’s      </a:t>
            </a:r>
            <a:endParaRPr lang="en-GB" sz="25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25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Home Mission (Churches)		</a:t>
            </a:r>
            <a:r>
              <a:rPr lang="en-GB" sz="25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6</a:t>
            </a:r>
            <a:r>
              <a:rPr lang="en-GB" sz="25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</a:t>
            </a:r>
            <a:r>
              <a:rPr lang="en-GB" sz="25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28.0</a:t>
            </a:r>
            <a:r>
              <a:rPr lang="en-GB" sz="25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      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25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Pioneer (Churches)			  4		</a:t>
            </a:r>
            <a:r>
              <a:rPr lang="en-GB" sz="25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34.3</a:t>
            </a:r>
            <a:r>
              <a:rPr lang="en-GB" sz="25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       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25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Other Mission (Churches)	 	  </a:t>
            </a:r>
            <a:r>
              <a:rPr lang="en-GB" sz="25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</a:t>
            </a:r>
            <a:r>
              <a:rPr lang="en-GB" sz="25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  3.0                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25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Grants to Individuals		  </a:t>
            </a:r>
            <a:r>
              <a:rPr lang="en-GB" sz="25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	</a:t>
            </a:r>
            <a:r>
              <a:rPr lang="en-GB" sz="25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  1.0	   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25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Ecumenical				  8		</a:t>
            </a:r>
            <a:r>
              <a:rPr lang="en-GB" sz="25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31.3</a:t>
            </a:r>
            <a:r>
              <a:rPr lang="en-GB" sz="25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          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25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Ministry among the Deaf		  1		</a:t>
            </a:r>
            <a:r>
              <a:rPr lang="en-GB" sz="25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30.3</a:t>
            </a:r>
            <a:r>
              <a:rPr lang="en-GB" sz="25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        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25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Total	</a:t>
            </a:r>
            <a:r>
              <a:rPr lang="en-GB" sz="25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</a:t>
            </a:r>
            <a:r>
              <a:rPr lang="en-GB" sz="25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 		 25	            127.9</a:t>
            </a:r>
            <a:endParaRPr lang="en-GB" sz="25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2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591A4B-4D42-D99F-2480-8DFCA92BA322}"/>
              </a:ext>
            </a:extLst>
          </p:cNvPr>
          <p:cNvSpPr txBox="1"/>
          <p:nvPr/>
        </p:nvSpPr>
        <p:spPr>
          <a:xfrm>
            <a:off x="671332" y="345506"/>
            <a:ext cx="75384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/>
              <a:t>HOME MISSION GRANTS </a:t>
            </a:r>
            <a:endParaRPr lang="en-GB" sz="4400" b="1" dirty="0"/>
          </a:p>
        </p:txBody>
      </p:sp>
      <p:pic>
        <p:nvPicPr>
          <p:cNvPr id="2" name="image1.jpg" descr="HEBA logo ">
            <a:extLst>
              <a:ext uri="{FF2B5EF4-FFF2-40B4-BE49-F238E27FC236}">
                <a16:creationId xmlns:a16="http://schemas.microsoft.com/office/drawing/2014/main" id="{F687B8FA-8560-AB17-8913-5BD49FECB9A5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738886" y="144443"/>
            <a:ext cx="2945468" cy="1521984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6840215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A3EE5-5F7B-D9A8-0219-A7C00C932EC7}"/>
              </a:ext>
            </a:extLst>
          </p:cNvPr>
          <p:cNvSpPr txBox="1">
            <a:spLocks/>
          </p:cNvSpPr>
          <p:nvPr/>
        </p:nvSpPr>
        <p:spPr>
          <a:xfrm>
            <a:off x="838200" y="897688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			Home Mission Bank Details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0164B5-C5F3-4210-9B66-DF6D6FE4A574}"/>
              </a:ext>
            </a:extLst>
          </p:cNvPr>
          <p:cNvSpPr txBox="1">
            <a:spLocks/>
          </p:cNvSpPr>
          <p:nvPr/>
        </p:nvSpPr>
        <p:spPr>
          <a:xfrm>
            <a:off x="1491844" y="2018923"/>
            <a:ext cx="9579321" cy="415804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None/>
            </a:pPr>
            <a:r>
              <a:rPr lang="en-GB" sz="2400" b="1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r>
              <a:rPr lang="en-GB" sz="4000" b="1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Account Name: Baptist Union of Great Britain</a:t>
            </a:r>
            <a:endParaRPr lang="en-GB" sz="4000" kern="10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None/>
            </a:pPr>
            <a:r>
              <a:rPr lang="en-GB" sz="4000" b="1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(Heart of England B.A. – Home Mission)</a:t>
            </a:r>
            <a:endParaRPr lang="en-GB" sz="4000" kern="10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None/>
            </a:pPr>
            <a:r>
              <a:rPr lang="en-GB" sz="4000" b="1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Sort Code: 40-19-35</a:t>
            </a:r>
            <a:endParaRPr lang="en-GB" sz="4000" kern="10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None/>
            </a:pPr>
            <a:r>
              <a:rPr lang="en-GB" sz="4000" b="1" kern="10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Acc. No.: 81264079</a:t>
            </a:r>
            <a:endParaRPr lang="en-GB" sz="4000" kern="10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pic>
        <p:nvPicPr>
          <p:cNvPr id="4" name="image1.jpg" descr="HEBA logo ">
            <a:extLst>
              <a:ext uri="{FF2B5EF4-FFF2-40B4-BE49-F238E27FC236}">
                <a16:creationId xmlns:a16="http://schemas.microsoft.com/office/drawing/2014/main" id="{F125BE5F-59DB-825A-C4D3-8E9C8D216B0B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9917723" y="166139"/>
            <a:ext cx="1927405" cy="1325563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38818660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6EE39-5D3C-F9AD-A2F7-974354D45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RESOLUTION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983060-E998-76AC-863E-3CBF114A02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3200" dirty="0"/>
              <a:t>Receiving the Annual Report and Financial Statement for year ending 31</a:t>
            </a:r>
            <a:r>
              <a:rPr lang="en-GB" sz="3200" baseline="30000" dirty="0"/>
              <a:t>st</a:t>
            </a:r>
            <a:r>
              <a:rPr lang="en-GB" sz="3200" dirty="0"/>
              <a:t> Dec 2024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sz="3600" b="1" u="sng" dirty="0"/>
              <a:t>Resolution  - Appointment of Auditor</a:t>
            </a:r>
            <a:endParaRPr lang="en-GB" sz="3600" u="sng" dirty="0"/>
          </a:p>
          <a:p>
            <a:pPr marL="0" indent="0">
              <a:buNone/>
            </a:pPr>
            <a:r>
              <a:rPr lang="en-GB" sz="3200" i="1" dirty="0"/>
              <a:t>That we appoint Macintyre Hudson to complete the audit for 2025 in 2026. </a:t>
            </a:r>
            <a:endParaRPr lang="en-GB" sz="3200" dirty="0"/>
          </a:p>
          <a:p>
            <a:endParaRPr lang="en-GB" dirty="0"/>
          </a:p>
        </p:txBody>
      </p:sp>
      <p:pic>
        <p:nvPicPr>
          <p:cNvPr id="4" name="image1.jpg" descr="HEBA logo ">
            <a:extLst>
              <a:ext uri="{FF2B5EF4-FFF2-40B4-BE49-F238E27FC236}">
                <a16:creationId xmlns:a16="http://schemas.microsoft.com/office/drawing/2014/main" id="{5538C7BB-3376-B5C2-4CB3-3935BB969D46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122596" y="135994"/>
            <a:ext cx="3300501" cy="1751172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9935330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93245F62-CCC4-49E4-B95B-EA6C1E790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A01848-02A1-615D-AEC6-F08B531E3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2" y="3577456"/>
            <a:ext cx="10909640" cy="168781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THANK YOU!</a:t>
            </a:r>
          </a:p>
        </p:txBody>
      </p:sp>
      <p:pic>
        <p:nvPicPr>
          <p:cNvPr id="4" name="image1.jpg" descr="HEBA logo ">
            <a:extLst>
              <a:ext uri="{FF2B5EF4-FFF2-40B4-BE49-F238E27FC236}">
                <a16:creationId xmlns:a16="http://schemas.microsoft.com/office/drawing/2014/main" id="{7D832758-81EB-81B4-7343-A89A553A55D5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3047031" y="591670"/>
            <a:ext cx="6093342" cy="2742004"/>
          </a:xfrm>
          <a:prstGeom prst="rect">
            <a:avLst/>
          </a:prstGeom>
        </p:spPr>
      </p:pic>
      <p:sp>
        <p:nvSpPr>
          <p:cNvPr id="18" name="sketch line">
            <a:extLst>
              <a:ext uri="{FF2B5EF4-FFF2-40B4-BE49-F238E27FC236}">
                <a16:creationId xmlns:a16="http://schemas.microsoft.com/office/drawing/2014/main" id="{E6C0DD6B-6AA3-448F-9B99-8386295BC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7702" y="5509052"/>
            <a:ext cx="4572000" cy="18288"/>
          </a:xfrm>
          <a:custGeom>
            <a:avLst/>
            <a:gdLst>
              <a:gd name="connsiteX0" fmla="*/ 0 w 4572000"/>
              <a:gd name="connsiteY0" fmla="*/ 0 h 18288"/>
              <a:gd name="connsiteX1" fmla="*/ 515983 w 4572000"/>
              <a:gd name="connsiteY1" fmla="*/ 0 h 18288"/>
              <a:gd name="connsiteX2" fmla="*/ 1031966 w 4572000"/>
              <a:gd name="connsiteY2" fmla="*/ 0 h 18288"/>
              <a:gd name="connsiteX3" fmla="*/ 1639389 w 4572000"/>
              <a:gd name="connsiteY3" fmla="*/ 0 h 18288"/>
              <a:gd name="connsiteX4" fmla="*/ 2383971 w 4572000"/>
              <a:gd name="connsiteY4" fmla="*/ 0 h 18288"/>
              <a:gd name="connsiteX5" fmla="*/ 2945674 w 4572000"/>
              <a:gd name="connsiteY5" fmla="*/ 0 h 18288"/>
              <a:gd name="connsiteX6" fmla="*/ 3507377 w 4572000"/>
              <a:gd name="connsiteY6" fmla="*/ 0 h 18288"/>
              <a:gd name="connsiteX7" fmla="*/ 4572000 w 4572000"/>
              <a:gd name="connsiteY7" fmla="*/ 0 h 18288"/>
              <a:gd name="connsiteX8" fmla="*/ 4572000 w 4572000"/>
              <a:gd name="connsiteY8" fmla="*/ 18288 h 18288"/>
              <a:gd name="connsiteX9" fmla="*/ 3873137 w 4572000"/>
              <a:gd name="connsiteY9" fmla="*/ 18288 h 18288"/>
              <a:gd name="connsiteX10" fmla="*/ 3311434 w 4572000"/>
              <a:gd name="connsiteY10" fmla="*/ 18288 h 18288"/>
              <a:gd name="connsiteX11" fmla="*/ 2749731 w 4572000"/>
              <a:gd name="connsiteY11" fmla="*/ 18288 h 18288"/>
              <a:gd name="connsiteX12" fmla="*/ 2050869 w 4572000"/>
              <a:gd name="connsiteY12" fmla="*/ 18288 h 18288"/>
              <a:gd name="connsiteX13" fmla="*/ 1306286 w 4572000"/>
              <a:gd name="connsiteY13" fmla="*/ 18288 h 18288"/>
              <a:gd name="connsiteX14" fmla="*/ 790303 w 4572000"/>
              <a:gd name="connsiteY14" fmla="*/ 18288 h 18288"/>
              <a:gd name="connsiteX15" fmla="*/ 0 w 4572000"/>
              <a:gd name="connsiteY15" fmla="*/ 18288 h 18288"/>
              <a:gd name="connsiteX16" fmla="*/ 0 w 457200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572000" h="18288" fill="none" extrusionOk="0">
                <a:moveTo>
                  <a:pt x="0" y="0"/>
                </a:moveTo>
                <a:cubicBezTo>
                  <a:pt x="105156" y="-20963"/>
                  <a:pt x="340432" y="822"/>
                  <a:pt x="515983" y="0"/>
                </a:cubicBezTo>
                <a:cubicBezTo>
                  <a:pt x="691534" y="-822"/>
                  <a:pt x="850679" y="16479"/>
                  <a:pt x="1031966" y="0"/>
                </a:cubicBezTo>
                <a:cubicBezTo>
                  <a:pt x="1213253" y="-16479"/>
                  <a:pt x="1443646" y="-18730"/>
                  <a:pt x="1639389" y="0"/>
                </a:cubicBezTo>
                <a:cubicBezTo>
                  <a:pt x="1835132" y="18730"/>
                  <a:pt x="2159975" y="18531"/>
                  <a:pt x="2383971" y="0"/>
                </a:cubicBezTo>
                <a:cubicBezTo>
                  <a:pt x="2607967" y="-18531"/>
                  <a:pt x="2719096" y="-12030"/>
                  <a:pt x="2945674" y="0"/>
                </a:cubicBezTo>
                <a:cubicBezTo>
                  <a:pt x="3172252" y="12030"/>
                  <a:pt x="3269167" y="27666"/>
                  <a:pt x="3507377" y="0"/>
                </a:cubicBezTo>
                <a:cubicBezTo>
                  <a:pt x="3745587" y="-27666"/>
                  <a:pt x="4116741" y="18705"/>
                  <a:pt x="4572000" y="0"/>
                </a:cubicBezTo>
                <a:cubicBezTo>
                  <a:pt x="4572895" y="8974"/>
                  <a:pt x="4571454" y="9359"/>
                  <a:pt x="4572000" y="18288"/>
                </a:cubicBezTo>
                <a:cubicBezTo>
                  <a:pt x="4374698" y="3942"/>
                  <a:pt x="4098874" y="-11042"/>
                  <a:pt x="3873137" y="18288"/>
                </a:cubicBezTo>
                <a:cubicBezTo>
                  <a:pt x="3647400" y="47618"/>
                  <a:pt x="3517055" y="5421"/>
                  <a:pt x="3311434" y="18288"/>
                </a:cubicBezTo>
                <a:cubicBezTo>
                  <a:pt x="3105813" y="31155"/>
                  <a:pt x="3025168" y="17856"/>
                  <a:pt x="2749731" y="18288"/>
                </a:cubicBezTo>
                <a:cubicBezTo>
                  <a:pt x="2474294" y="18720"/>
                  <a:pt x="2291766" y="-14168"/>
                  <a:pt x="2050869" y="18288"/>
                </a:cubicBezTo>
                <a:cubicBezTo>
                  <a:pt x="1809972" y="50744"/>
                  <a:pt x="1540276" y="46798"/>
                  <a:pt x="1306286" y="18288"/>
                </a:cubicBezTo>
                <a:cubicBezTo>
                  <a:pt x="1072296" y="-10222"/>
                  <a:pt x="972445" y="19645"/>
                  <a:pt x="790303" y="18288"/>
                </a:cubicBezTo>
                <a:cubicBezTo>
                  <a:pt x="608161" y="16931"/>
                  <a:pt x="200981" y="8241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572000" h="18288" stroke="0" extrusionOk="0">
                <a:moveTo>
                  <a:pt x="0" y="0"/>
                </a:moveTo>
                <a:cubicBezTo>
                  <a:pt x="143285" y="-9565"/>
                  <a:pt x="327959" y="-11498"/>
                  <a:pt x="561703" y="0"/>
                </a:cubicBezTo>
                <a:cubicBezTo>
                  <a:pt x="795447" y="11498"/>
                  <a:pt x="838260" y="18255"/>
                  <a:pt x="1077686" y="0"/>
                </a:cubicBezTo>
                <a:cubicBezTo>
                  <a:pt x="1317112" y="-18255"/>
                  <a:pt x="1437472" y="23514"/>
                  <a:pt x="1639389" y="0"/>
                </a:cubicBezTo>
                <a:cubicBezTo>
                  <a:pt x="1841306" y="-23514"/>
                  <a:pt x="2037142" y="-12551"/>
                  <a:pt x="2292531" y="0"/>
                </a:cubicBezTo>
                <a:cubicBezTo>
                  <a:pt x="2547920" y="12551"/>
                  <a:pt x="2810436" y="-20352"/>
                  <a:pt x="2991394" y="0"/>
                </a:cubicBezTo>
                <a:cubicBezTo>
                  <a:pt x="3172352" y="20352"/>
                  <a:pt x="3530025" y="-13347"/>
                  <a:pt x="3735977" y="0"/>
                </a:cubicBezTo>
                <a:cubicBezTo>
                  <a:pt x="3941929" y="13347"/>
                  <a:pt x="4161497" y="34086"/>
                  <a:pt x="4572000" y="0"/>
                </a:cubicBezTo>
                <a:cubicBezTo>
                  <a:pt x="4571545" y="6162"/>
                  <a:pt x="4571903" y="11775"/>
                  <a:pt x="4572000" y="18288"/>
                </a:cubicBezTo>
                <a:cubicBezTo>
                  <a:pt x="4228040" y="36490"/>
                  <a:pt x="4199736" y="42557"/>
                  <a:pt x="3873137" y="18288"/>
                </a:cubicBezTo>
                <a:cubicBezTo>
                  <a:pt x="3546538" y="-5981"/>
                  <a:pt x="3472124" y="16809"/>
                  <a:pt x="3128554" y="18288"/>
                </a:cubicBezTo>
                <a:cubicBezTo>
                  <a:pt x="2784984" y="19767"/>
                  <a:pt x="2735896" y="-17781"/>
                  <a:pt x="2383971" y="18288"/>
                </a:cubicBezTo>
                <a:cubicBezTo>
                  <a:pt x="2032046" y="54357"/>
                  <a:pt x="2019324" y="2920"/>
                  <a:pt x="1867989" y="18288"/>
                </a:cubicBezTo>
                <a:cubicBezTo>
                  <a:pt x="1716654" y="33656"/>
                  <a:pt x="1418675" y="32575"/>
                  <a:pt x="1169126" y="18288"/>
                </a:cubicBezTo>
                <a:cubicBezTo>
                  <a:pt x="919577" y="4001"/>
                  <a:pt x="798537" y="16165"/>
                  <a:pt x="561703" y="18288"/>
                </a:cubicBezTo>
                <a:cubicBezTo>
                  <a:pt x="324869" y="20411"/>
                  <a:pt x="221395" y="-912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374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DF19BED-92AE-B808-A636-3E856A9F6C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0771BBE-0CA4-8B80-BBE7-EA3A3D4B45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AA943A-62B4-FA48-C999-6FE8E5A5B0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94140" y="4547116"/>
            <a:ext cx="8851338" cy="1322550"/>
          </a:xfrm>
        </p:spPr>
        <p:txBody>
          <a:bodyPr>
            <a:normAutofit/>
          </a:bodyPr>
          <a:lstStyle/>
          <a:p>
            <a:r>
              <a:rPr lang="en-GB" sz="2800" b="1" dirty="0"/>
              <a:t>ANNUAL REPORT</a:t>
            </a:r>
            <a:br>
              <a:rPr lang="en-GB" sz="2800" b="1" dirty="0"/>
            </a:br>
            <a:r>
              <a:rPr lang="en-GB" sz="2800" b="1" dirty="0"/>
              <a:t>Year Ended 31</a:t>
            </a:r>
            <a:r>
              <a:rPr lang="en-GB" sz="2800" b="1" baseline="30000" dirty="0"/>
              <a:t>st</a:t>
            </a:r>
            <a:r>
              <a:rPr lang="en-GB" sz="2800" b="1" dirty="0"/>
              <a:t> December 2024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B309DB-F62B-8BCF-EDB8-39CB9894D0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94916" y="5914356"/>
            <a:ext cx="8202168" cy="481521"/>
          </a:xfrm>
        </p:spPr>
        <p:txBody>
          <a:bodyPr>
            <a:normAutofit/>
          </a:bodyPr>
          <a:lstStyle/>
          <a:p>
            <a:r>
              <a:rPr lang="en-GB" sz="1800"/>
              <a:t>Judith Miller </a:t>
            </a:r>
          </a:p>
        </p:txBody>
      </p:sp>
      <p:pic>
        <p:nvPicPr>
          <p:cNvPr id="4" name="image1.jpg" descr="HEBA logo ">
            <a:extLst>
              <a:ext uri="{FF2B5EF4-FFF2-40B4-BE49-F238E27FC236}">
                <a16:creationId xmlns:a16="http://schemas.microsoft.com/office/drawing/2014/main" id="{836912CA-594B-8A2E-9069-F6276B147A09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994140" y="856139"/>
            <a:ext cx="8202169" cy="3690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247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31281-46E0-596E-658A-6A66C63E1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PROGRAMME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31D50C-B3E2-3E31-EC92-F7010DAFE0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1557"/>
            <a:ext cx="10515600" cy="4875448"/>
          </a:xfrm>
        </p:spPr>
        <p:txBody>
          <a:bodyPr>
            <a:normAutofit lnSpcReduction="10000"/>
          </a:bodyPr>
          <a:lstStyle/>
          <a:p>
            <a:pPr lvl="0"/>
            <a:r>
              <a:rPr lang="en-GB" dirty="0"/>
              <a:t>Welcome, prayer and worship songs</a:t>
            </a:r>
          </a:p>
          <a:p>
            <a:pPr lvl="0"/>
            <a:r>
              <a:rPr lang="en-GB" dirty="0"/>
              <a:t>Minutes of last year’s AGM </a:t>
            </a:r>
          </a:p>
          <a:p>
            <a:pPr lvl="0"/>
            <a:r>
              <a:rPr lang="en-GB" b="1" dirty="0"/>
              <a:t>Looking back </a:t>
            </a:r>
            <a:r>
              <a:rPr lang="en-GB" dirty="0"/>
              <a:t>– Annual  Report 2024 and Board Update </a:t>
            </a:r>
          </a:p>
          <a:p>
            <a:r>
              <a:rPr lang="en-GB" dirty="0"/>
              <a:t>Financial Statement and Resolution for Auditors 2025/6</a:t>
            </a:r>
          </a:p>
          <a:p>
            <a:r>
              <a:rPr lang="en-GB" b="1" dirty="0"/>
              <a:t>Looking Forward and 370 Celebration </a:t>
            </a:r>
            <a:r>
              <a:rPr lang="en-GB" dirty="0"/>
              <a:t>– Rev Adrian Argyle</a:t>
            </a:r>
          </a:p>
          <a:p>
            <a:r>
              <a:rPr lang="en-GB" dirty="0"/>
              <a:t>Worship song </a:t>
            </a:r>
          </a:p>
          <a:p>
            <a:pPr lvl="0"/>
            <a:r>
              <a:rPr lang="en-GB" b="1" dirty="0"/>
              <a:t>Communion </a:t>
            </a:r>
          </a:p>
          <a:p>
            <a:pPr lvl="0"/>
            <a:r>
              <a:rPr lang="en-GB" b="1" dirty="0"/>
              <a:t>The Word  - </a:t>
            </a:r>
            <a:r>
              <a:rPr lang="en-GB" dirty="0"/>
              <a:t>Rev Dave Ellis </a:t>
            </a:r>
          </a:p>
          <a:p>
            <a:pPr lvl="0"/>
            <a:r>
              <a:rPr lang="en-GB" dirty="0"/>
              <a:t>Worship song</a:t>
            </a:r>
          </a:p>
          <a:p>
            <a:pPr lvl="0"/>
            <a:r>
              <a:rPr lang="en-GB" dirty="0"/>
              <a:t>Close </a:t>
            </a:r>
          </a:p>
        </p:txBody>
      </p:sp>
      <p:pic>
        <p:nvPicPr>
          <p:cNvPr id="4" name="image1.jpg" descr="HEBA logo ">
            <a:extLst>
              <a:ext uri="{FF2B5EF4-FFF2-40B4-BE49-F238E27FC236}">
                <a16:creationId xmlns:a16="http://schemas.microsoft.com/office/drawing/2014/main" id="{BDC0686F-FFDF-F55B-5051-00B59D4114A2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559209" y="135994"/>
            <a:ext cx="2863888" cy="1325563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2338145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D81AF-7057-9370-EA0F-E5EB05E68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 b="1" dirty="0"/>
            </a:br>
            <a:r>
              <a:rPr lang="en-GB" b="1" dirty="0"/>
              <a:t>MINUTES of 2024 </a:t>
            </a:r>
            <a:br>
              <a:rPr lang="en-GB" b="1" dirty="0"/>
            </a:br>
            <a:r>
              <a:rPr lang="en-GB" b="1" dirty="0"/>
              <a:t>ANNUAL GENERAL MEETING 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D37121-8052-D03E-5851-4B582964C3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GB" dirty="0"/>
          </a:p>
          <a:p>
            <a:pPr marL="0" indent="0">
              <a:buNone/>
            </a:pPr>
            <a:r>
              <a:rPr lang="en-GB" dirty="0"/>
              <a:t>Minutes of the AGM held on 9</a:t>
            </a:r>
            <a:r>
              <a:rPr lang="en-GB" baseline="30000" dirty="0"/>
              <a:t>th</a:t>
            </a:r>
            <a:r>
              <a:rPr lang="en-GB" dirty="0"/>
              <a:t> June 2024 at Tabernacle BC, Wolverhampton.</a:t>
            </a:r>
            <a:r>
              <a:rPr lang="en-GB" b="1" dirty="0"/>
              <a:t> Accept minutes 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/>
              <a:t>Key Actions </a:t>
            </a:r>
          </a:p>
          <a:p>
            <a:r>
              <a:rPr lang="en-GB" dirty="0"/>
              <a:t>Appointed new Trustee and Treasurer – Chris Knight </a:t>
            </a:r>
          </a:p>
          <a:p>
            <a:r>
              <a:rPr lang="en-GB" dirty="0"/>
              <a:t>Completed the HEBA Review </a:t>
            </a:r>
          </a:p>
          <a:p>
            <a:r>
              <a:rPr lang="en-GB" dirty="0"/>
              <a:t>Started to implement findings from the Review </a:t>
            </a:r>
          </a:p>
          <a:p>
            <a:r>
              <a:rPr lang="en-GB" dirty="0"/>
              <a:t>Continue to prioritise reducing our financial deficit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image1.jpg" descr="HEBA logo ">
            <a:extLst>
              <a:ext uri="{FF2B5EF4-FFF2-40B4-BE49-F238E27FC236}">
                <a16:creationId xmlns:a16="http://schemas.microsoft.com/office/drawing/2014/main" id="{F5D37949-5D17-CDC4-1F8D-6EEF97578496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293395" y="365125"/>
            <a:ext cx="3129702" cy="1460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2876223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F4FFA-FD2A-34EC-C3B4-9718BA3C2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BOARD OF TRUSTEES’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B3E4A4-6622-A94B-E2ED-E9AD6EE72D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b="1" dirty="0"/>
              <a:t>Retiring Trustees</a:t>
            </a:r>
          </a:p>
          <a:p>
            <a:pPr marL="0" indent="0">
              <a:buNone/>
            </a:pPr>
            <a:r>
              <a:rPr lang="en-GB" dirty="0"/>
              <a:t>Rev Glen Gordon sadly passed away </a:t>
            </a:r>
          </a:p>
          <a:p>
            <a:pPr marL="0" indent="0">
              <a:buNone/>
            </a:pPr>
            <a:r>
              <a:rPr lang="en-GB" dirty="0"/>
              <a:t>Rev Duncan Maclean, Rev Edward Pillar, Rev Amy Wearing stepped down from the board.</a:t>
            </a:r>
          </a:p>
          <a:p>
            <a:pPr marL="0" indent="0">
              <a:buNone/>
            </a:pPr>
            <a:r>
              <a:rPr lang="en-GB" b="1" dirty="0"/>
              <a:t>New Recruits </a:t>
            </a:r>
          </a:p>
          <a:p>
            <a:pPr marL="0" indent="0">
              <a:buNone/>
            </a:pPr>
            <a:r>
              <a:rPr lang="en-GB" dirty="0"/>
              <a:t>Rev John Bernard, Chris Knight as Trustee/Treasurer, Rev Denise Dobie </a:t>
            </a:r>
          </a:p>
          <a:p>
            <a:pPr marL="0" indent="0">
              <a:buNone/>
            </a:pPr>
            <a:r>
              <a:rPr lang="en-GB" b="1" dirty="0"/>
              <a:t>Special mention 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John Knight – Previous Moderator Trust Working Group  </a:t>
            </a:r>
          </a:p>
          <a:p>
            <a:pPr marL="0" indent="0">
              <a:buNone/>
            </a:pPr>
            <a:r>
              <a:rPr lang="en-GB" dirty="0"/>
              <a:t>John Levick – New Moderator of Trust Working Group 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image1.jpg" descr="HEBA logo ">
            <a:extLst>
              <a:ext uri="{FF2B5EF4-FFF2-40B4-BE49-F238E27FC236}">
                <a16:creationId xmlns:a16="http://schemas.microsoft.com/office/drawing/2014/main" id="{9FD56105-0BCC-C009-D581-D70283D2A63C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0072" y="365123"/>
            <a:ext cx="3206186" cy="1460501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40246611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B8D9A8-5D4E-8C95-8D07-648230D55A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539D7-208E-7145-F767-A89A28B13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CHURCH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5C1225-E7E4-4928-FB90-A00765B9E1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Churches Closing</a:t>
            </a:r>
          </a:p>
          <a:p>
            <a:pPr marL="0" indent="0">
              <a:buNone/>
            </a:pPr>
            <a:r>
              <a:rPr lang="en-GB" dirty="0"/>
              <a:t>Glebe Farm, Birmingham.</a:t>
            </a:r>
          </a:p>
          <a:p>
            <a:pPr marL="0" indent="0">
              <a:buNone/>
            </a:pPr>
            <a:r>
              <a:rPr lang="en-GB" dirty="0"/>
              <a:t>Cornerstone, Oswestry</a:t>
            </a:r>
          </a:p>
          <a:p>
            <a:pPr marL="0" indent="0">
              <a:buNone/>
            </a:pPr>
            <a:r>
              <a:rPr lang="en-GB" dirty="0"/>
              <a:t>Fenton, Stoke-on-Trent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/>
              <a:t>New Members </a:t>
            </a:r>
          </a:p>
          <a:p>
            <a:pPr marL="0" indent="0">
              <a:buNone/>
            </a:pPr>
            <a:r>
              <a:rPr lang="en-GB" dirty="0"/>
              <a:t>The Well, Herefordshire (Associate Member)</a:t>
            </a:r>
          </a:p>
        </p:txBody>
      </p:sp>
      <p:pic>
        <p:nvPicPr>
          <p:cNvPr id="4" name="image1.jpg" descr="HEBA logo ">
            <a:extLst>
              <a:ext uri="{FF2B5EF4-FFF2-40B4-BE49-F238E27FC236}">
                <a16:creationId xmlns:a16="http://schemas.microsoft.com/office/drawing/2014/main" id="{AF13B957-02AC-5CD3-9233-E35E621D8B87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122596" y="135994"/>
            <a:ext cx="3300501" cy="1751172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57704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2EA53-5C93-6C8F-E5E4-A880AF048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 b="1" dirty="0"/>
            </a:br>
            <a:r>
              <a:rPr lang="en-GB" b="1" dirty="0"/>
              <a:t>TRUSTEE RECRUITMENT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36BA8E-3140-6834-59EF-2274F9F0CB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We are in the process of recruiting for: </a:t>
            </a:r>
          </a:p>
          <a:p>
            <a:pPr lvl="1"/>
            <a:r>
              <a:rPr lang="en-GB" sz="2800" dirty="0"/>
              <a:t>Safeguarding Trustee </a:t>
            </a:r>
          </a:p>
          <a:p>
            <a:pPr lvl="1"/>
            <a:r>
              <a:rPr lang="en-GB" sz="2800" dirty="0"/>
              <a:t>Trustee with Human Resources experience </a:t>
            </a:r>
          </a:p>
          <a:p>
            <a:pPr lvl="1"/>
            <a:r>
              <a:rPr lang="en-GB" sz="2800" dirty="0"/>
              <a:t> Trustee with Legal expertise and experience </a:t>
            </a:r>
          </a:p>
          <a:p>
            <a:pPr lvl="1"/>
            <a:r>
              <a:rPr lang="en-GB" sz="2800" dirty="0"/>
              <a:t>Trustee with experience and enthusiasm for working with Young People.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Please contact </a:t>
            </a:r>
          </a:p>
          <a:p>
            <a:pPr marL="0" indent="0">
              <a:buNone/>
            </a:pPr>
            <a:r>
              <a:rPr lang="nn-NO" dirty="0"/>
              <a:t>Karen Martindale </a:t>
            </a:r>
            <a:r>
              <a:rPr lang="nn-NO" dirty="0">
                <a:hlinkClick r:id="rId2"/>
              </a:rPr>
              <a:t>km@baptist-heartofengland.org</a:t>
            </a:r>
            <a:endParaRPr lang="nn-NO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image1.jpg" descr="HEBA logo ">
            <a:extLst>
              <a:ext uri="{FF2B5EF4-FFF2-40B4-BE49-F238E27FC236}">
                <a16:creationId xmlns:a16="http://schemas.microsoft.com/office/drawing/2014/main" id="{C0161CFA-DE28-8366-CE30-07E1C42731D2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8122596" y="135994"/>
            <a:ext cx="3300501" cy="1751172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412223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48A7C-B1AF-152E-10F4-506B2D0CA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 b="1" dirty="0"/>
            </a:br>
            <a:r>
              <a:rPr lang="en-GB" b="1" dirty="0"/>
              <a:t>2024 PRIORITIES 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E08096-0BB9-D9FA-EBF2-05E82864C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16297"/>
            <a:ext cx="10515600" cy="3925728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GB" sz="3200" dirty="0"/>
              <a:t>Association Review of priorities and resources.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sz="3200" dirty="0"/>
              <a:t>Focus on our core value of Companionship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sz="3200" dirty="0"/>
              <a:t>Continue working towards reducing the large budget deficit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sz="3200" dirty="0"/>
              <a:t>Board development and recruitment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sz="3200" dirty="0"/>
              <a:t>Further develop the Justice Hub, including Project Violet 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image1.jpg" descr="HEBA logo ">
            <a:extLst>
              <a:ext uri="{FF2B5EF4-FFF2-40B4-BE49-F238E27FC236}">
                <a16:creationId xmlns:a16="http://schemas.microsoft.com/office/drawing/2014/main" id="{FE22A9D2-9904-1749-0167-2646E11808AA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122596" y="135994"/>
            <a:ext cx="3300501" cy="1751172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41793355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4D27876-614E-CCD5-5142-A650DBF0B0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2CFEFAA-E790-C3DB-D85A-182AC3FB88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94140" y="5137536"/>
            <a:ext cx="8203720" cy="732129"/>
          </a:xfrm>
        </p:spPr>
        <p:txBody>
          <a:bodyPr>
            <a:noAutofit/>
          </a:bodyPr>
          <a:lstStyle/>
          <a:p>
            <a:r>
              <a:rPr lang="en-GB" sz="2800" b="1" dirty="0"/>
              <a:t>FINANCIAL REPORT</a:t>
            </a:r>
            <a:br>
              <a:rPr lang="en-GB" sz="2800" b="1" dirty="0"/>
            </a:br>
            <a:r>
              <a:rPr lang="en-GB" sz="2800" b="1" dirty="0"/>
              <a:t>Year Ended 31</a:t>
            </a:r>
            <a:r>
              <a:rPr lang="en-GB" sz="2800" b="1" baseline="30000" dirty="0"/>
              <a:t>st</a:t>
            </a:r>
            <a:r>
              <a:rPr lang="en-GB" sz="2800" b="1" dirty="0"/>
              <a:t> December 2024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93F5D4-8C1F-C75C-9D07-E93D1D518E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94916" y="5914356"/>
            <a:ext cx="8202168" cy="481521"/>
          </a:xfrm>
        </p:spPr>
        <p:txBody>
          <a:bodyPr>
            <a:normAutofit/>
          </a:bodyPr>
          <a:lstStyle/>
          <a:p>
            <a:r>
              <a:rPr lang="en-US" sz="1800"/>
              <a:t>C</a:t>
            </a:r>
            <a:r>
              <a:rPr lang="en-GB" sz="1800"/>
              <a:t>hris Knight</a:t>
            </a:r>
          </a:p>
        </p:txBody>
      </p:sp>
      <p:pic>
        <p:nvPicPr>
          <p:cNvPr id="4" name="image1.jpg" descr="HEBA logo ">
            <a:extLst>
              <a:ext uri="{FF2B5EF4-FFF2-40B4-BE49-F238E27FC236}">
                <a16:creationId xmlns:a16="http://schemas.microsoft.com/office/drawing/2014/main" id="{770E4957-0721-990D-796E-815BFD7A5686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994140" y="856139"/>
            <a:ext cx="8202169" cy="3690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31909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16e3aa6-572c-4eb7-9ed5-8ed7005e1b89">
      <Terms xmlns="http://schemas.microsoft.com/office/infopath/2007/PartnerControls"/>
    </lcf76f155ced4ddcb4097134ff3c332f>
    <TaxCatchAll xmlns="23f53d1b-76d8-4038-947d-d8c223076c78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6438526CC06B649AA9EF18463110683" ma:contentTypeVersion="18" ma:contentTypeDescription="Create a new document." ma:contentTypeScope="" ma:versionID="a22ec69bad5e50adfa8c2158456aaad9">
  <xsd:schema xmlns:xsd="http://www.w3.org/2001/XMLSchema" xmlns:xs="http://www.w3.org/2001/XMLSchema" xmlns:p="http://schemas.microsoft.com/office/2006/metadata/properties" xmlns:ns2="f16e3aa6-572c-4eb7-9ed5-8ed7005e1b89" xmlns:ns3="23f53d1b-76d8-4038-947d-d8c223076c78" targetNamespace="http://schemas.microsoft.com/office/2006/metadata/properties" ma:root="true" ma:fieldsID="b53fc49810397a0e8ea744d9aea1f1d8" ns2:_="" ns3:_="">
    <xsd:import namespace="f16e3aa6-572c-4eb7-9ed5-8ed7005e1b89"/>
    <xsd:import namespace="23f53d1b-76d8-4038-947d-d8c223076c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6e3aa6-572c-4eb7-9ed5-8ed7005e1b8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489a65b7-d150-4397-a055-377b09b34b7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f53d1b-76d8-4038-947d-d8c223076c78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1aa855b-8715-4362-8976-ca4ab4b99da2}" ma:internalName="TaxCatchAll" ma:showField="CatchAllData" ma:web="23f53d1b-76d8-4038-947d-d8c223076c7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4A42ECE-6B53-4CC3-8CC3-50D96346DB06}">
  <ds:schemaRefs>
    <ds:schemaRef ds:uri="f16e3aa6-572c-4eb7-9ed5-8ed7005e1b89"/>
    <ds:schemaRef ds:uri="http://purl.org/dc/elements/1.1/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23f53d1b-76d8-4038-947d-d8c223076c78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68C1C87-1645-492B-86F7-04DE605FB2B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16e3aa6-572c-4eb7-9ed5-8ed7005e1b89"/>
    <ds:schemaRef ds:uri="23f53d1b-76d8-4038-947d-d8c223076c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A56C1C0-135D-47DD-A597-D5561BD6E1A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687</Words>
  <Application>Microsoft Office PowerPoint</Application>
  <PresentationFormat>Widescreen</PresentationFormat>
  <Paragraphs>134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Aptos</vt:lpstr>
      <vt:lpstr>Aptos Display</vt:lpstr>
      <vt:lpstr>Arial</vt:lpstr>
      <vt:lpstr>Wingdings</vt:lpstr>
      <vt:lpstr>Office Theme</vt:lpstr>
      <vt:lpstr>WELCOME TO HEBA  ANNUAL GENERAL MEETING</vt:lpstr>
      <vt:lpstr>ANNUAL REPORT Year Ended 31st December 2024</vt:lpstr>
      <vt:lpstr>PROGRAMME </vt:lpstr>
      <vt:lpstr> MINUTES of 2024  ANNUAL GENERAL MEETING  </vt:lpstr>
      <vt:lpstr>BOARD OF TRUSTEES’ UPDATE</vt:lpstr>
      <vt:lpstr>CHURCH UPDATE</vt:lpstr>
      <vt:lpstr> TRUSTEE RECRUITMENT </vt:lpstr>
      <vt:lpstr> 2024 PRIORITIES  </vt:lpstr>
      <vt:lpstr>FINANCIAL REPORT Year Ended 31st December 2024</vt:lpstr>
      <vt:lpstr>INCOME</vt:lpstr>
      <vt:lpstr>EXPENDITURE</vt:lpstr>
      <vt:lpstr>PowerPoint Presentation</vt:lpstr>
      <vt:lpstr>PowerPoint Presentation</vt:lpstr>
      <vt:lpstr>PowerPoint Presentation</vt:lpstr>
      <vt:lpstr>PowerPoint Presentation</vt:lpstr>
      <vt:lpstr>RESOLUTION 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REPORT</dc:title>
  <dc:creator>Mohan Pandian</dc:creator>
  <cp:lastModifiedBy>Karen Martindale</cp:lastModifiedBy>
  <cp:revision>14</cp:revision>
  <cp:lastPrinted>2025-07-01T10:27:55Z</cp:lastPrinted>
  <dcterms:created xsi:type="dcterms:W3CDTF">2024-04-28T14:41:02Z</dcterms:created>
  <dcterms:modified xsi:type="dcterms:W3CDTF">2025-07-06T13:09:58Z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0x01010066438526CC06B649AA9EF18463110683</vt:lpwstr>
  </property>
  <property fmtid="{D5CDD505-2E9C-101B-9397-08002B2CF9AE}" pid="3" name="MediaServiceImageTags">
    <vt:lpwstr/>
  </property>
</Properties>
</file>